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0" r:id="rId3"/>
    <p:sldId id="271" r:id="rId4"/>
    <p:sldId id="263" r:id="rId5"/>
    <p:sldId id="264" r:id="rId6"/>
    <p:sldId id="265" r:id="rId7"/>
    <p:sldId id="272" r:id="rId8"/>
    <p:sldId id="257" r:id="rId9"/>
    <p:sldId id="267" r:id="rId10"/>
    <p:sldId id="269"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6" autoAdjust="0"/>
    <p:restoredTop sz="94660"/>
  </p:normalViewPr>
  <p:slideViewPr>
    <p:cSldViewPr snapToGrid="0">
      <p:cViewPr varScale="1">
        <p:scale>
          <a:sx n="77" d="100"/>
          <a:sy n="77" d="100"/>
        </p:scale>
        <p:origin x="132" y="34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3D595B15-F1CF-458A-AF25-09475E53A745}" type="datetimeFigureOut">
              <a:rPr lang="en-GB" smtClean="0"/>
              <a:t>05/09/2024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B864A95-5CC4-4F59-B35C-C9164C7C7EC8}" type="slidenum">
              <a:rPr lang="en-GB" smtClean="0"/>
              <a:t>‹#›</a:t>
            </a:fld>
            <a:endParaRPr lang="en-GB"/>
          </a:p>
        </p:txBody>
      </p:sp>
    </p:spTree>
    <p:extLst>
      <p:ext uri="{BB962C8B-B14F-4D97-AF65-F5344CB8AC3E}">
        <p14:creationId xmlns:p14="http://schemas.microsoft.com/office/powerpoint/2010/main" val="4016583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D595B15-F1CF-458A-AF25-09475E53A745}" type="datetimeFigureOut">
              <a:rPr lang="en-GB" smtClean="0"/>
              <a:t>05/09/2024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B864A95-5CC4-4F59-B35C-C9164C7C7EC8}" type="slidenum">
              <a:rPr lang="en-GB" smtClean="0"/>
              <a:t>‹#›</a:t>
            </a:fld>
            <a:endParaRPr lang="en-GB"/>
          </a:p>
        </p:txBody>
      </p:sp>
    </p:spTree>
    <p:extLst>
      <p:ext uri="{BB962C8B-B14F-4D97-AF65-F5344CB8AC3E}">
        <p14:creationId xmlns:p14="http://schemas.microsoft.com/office/powerpoint/2010/main" val="4726757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D595B15-F1CF-458A-AF25-09475E53A745}" type="datetimeFigureOut">
              <a:rPr lang="en-GB" smtClean="0"/>
              <a:t>05/09/2024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B864A95-5CC4-4F59-B35C-C9164C7C7EC8}" type="slidenum">
              <a:rPr lang="en-GB" smtClean="0"/>
              <a:t>‹#›</a:t>
            </a:fld>
            <a:endParaRPr lang="en-GB"/>
          </a:p>
        </p:txBody>
      </p:sp>
    </p:spTree>
    <p:extLst>
      <p:ext uri="{BB962C8B-B14F-4D97-AF65-F5344CB8AC3E}">
        <p14:creationId xmlns:p14="http://schemas.microsoft.com/office/powerpoint/2010/main" val="34617534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D595B15-F1CF-458A-AF25-09475E53A745}" type="datetimeFigureOut">
              <a:rPr lang="en-GB" smtClean="0"/>
              <a:t>05/09/2024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B864A95-5CC4-4F59-B35C-C9164C7C7EC8}" type="slidenum">
              <a:rPr lang="en-GB" smtClean="0"/>
              <a:t>‹#›</a:t>
            </a:fld>
            <a:endParaRPr lang="en-GB"/>
          </a:p>
        </p:txBody>
      </p:sp>
    </p:spTree>
    <p:extLst>
      <p:ext uri="{BB962C8B-B14F-4D97-AF65-F5344CB8AC3E}">
        <p14:creationId xmlns:p14="http://schemas.microsoft.com/office/powerpoint/2010/main" val="15890254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3D595B15-F1CF-458A-AF25-09475E53A745}" type="datetimeFigureOut">
              <a:rPr lang="en-GB" smtClean="0"/>
              <a:t>05/09/2024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B864A95-5CC4-4F59-B35C-C9164C7C7EC8}" type="slidenum">
              <a:rPr lang="en-GB" smtClean="0"/>
              <a:t>‹#›</a:t>
            </a:fld>
            <a:endParaRPr lang="en-GB"/>
          </a:p>
        </p:txBody>
      </p:sp>
    </p:spTree>
    <p:extLst>
      <p:ext uri="{BB962C8B-B14F-4D97-AF65-F5344CB8AC3E}">
        <p14:creationId xmlns:p14="http://schemas.microsoft.com/office/powerpoint/2010/main" val="35065819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3D595B15-F1CF-458A-AF25-09475E53A745}" type="datetimeFigureOut">
              <a:rPr lang="en-GB" smtClean="0"/>
              <a:t>05/09/2024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B864A95-5CC4-4F59-B35C-C9164C7C7EC8}" type="slidenum">
              <a:rPr lang="en-GB" smtClean="0"/>
              <a:t>‹#›</a:t>
            </a:fld>
            <a:endParaRPr lang="en-GB"/>
          </a:p>
        </p:txBody>
      </p:sp>
    </p:spTree>
    <p:extLst>
      <p:ext uri="{BB962C8B-B14F-4D97-AF65-F5344CB8AC3E}">
        <p14:creationId xmlns:p14="http://schemas.microsoft.com/office/powerpoint/2010/main" val="13945934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3D595B15-F1CF-458A-AF25-09475E53A745}" type="datetimeFigureOut">
              <a:rPr lang="en-GB" smtClean="0"/>
              <a:t>05/09/2024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B864A95-5CC4-4F59-B35C-C9164C7C7EC8}" type="slidenum">
              <a:rPr lang="en-GB" smtClean="0"/>
              <a:t>‹#›</a:t>
            </a:fld>
            <a:endParaRPr lang="en-GB"/>
          </a:p>
        </p:txBody>
      </p:sp>
    </p:spTree>
    <p:extLst>
      <p:ext uri="{BB962C8B-B14F-4D97-AF65-F5344CB8AC3E}">
        <p14:creationId xmlns:p14="http://schemas.microsoft.com/office/powerpoint/2010/main" val="40220172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3D595B15-F1CF-458A-AF25-09475E53A745}" type="datetimeFigureOut">
              <a:rPr lang="en-GB" smtClean="0"/>
              <a:t>05/09/2024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B864A95-5CC4-4F59-B35C-C9164C7C7EC8}" type="slidenum">
              <a:rPr lang="en-GB" smtClean="0"/>
              <a:t>‹#›</a:t>
            </a:fld>
            <a:endParaRPr lang="en-GB"/>
          </a:p>
        </p:txBody>
      </p:sp>
    </p:spTree>
    <p:extLst>
      <p:ext uri="{BB962C8B-B14F-4D97-AF65-F5344CB8AC3E}">
        <p14:creationId xmlns:p14="http://schemas.microsoft.com/office/powerpoint/2010/main" val="9012203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D595B15-F1CF-458A-AF25-09475E53A745}" type="datetimeFigureOut">
              <a:rPr lang="en-GB" smtClean="0"/>
              <a:t>05/09/2024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8B864A95-5CC4-4F59-B35C-C9164C7C7EC8}" type="slidenum">
              <a:rPr lang="en-GB" smtClean="0"/>
              <a:t>‹#›</a:t>
            </a:fld>
            <a:endParaRPr lang="en-GB"/>
          </a:p>
        </p:txBody>
      </p:sp>
    </p:spTree>
    <p:extLst>
      <p:ext uri="{BB962C8B-B14F-4D97-AF65-F5344CB8AC3E}">
        <p14:creationId xmlns:p14="http://schemas.microsoft.com/office/powerpoint/2010/main" val="2436753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3D595B15-F1CF-458A-AF25-09475E53A745}" type="datetimeFigureOut">
              <a:rPr lang="en-GB" smtClean="0"/>
              <a:t>05/09/2024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B864A95-5CC4-4F59-B35C-C9164C7C7EC8}" type="slidenum">
              <a:rPr lang="en-GB" smtClean="0"/>
              <a:t>‹#›</a:t>
            </a:fld>
            <a:endParaRPr lang="en-GB"/>
          </a:p>
        </p:txBody>
      </p:sp>
    </p:spTree>
    <p:extLst>
      <p:ext uri="{BB962C8B-B14F-4D97-AF65-F5344CB8AC3E}">
        <p14:creationId xmlns:p14="http://schemas.microsoft.com/office/powerpoint/2010/main" val="12380746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3D595B15-F1CF-458A-AF25-09475E53A745}" type="datetimeFigureOut">
              <a:rPr lang="en-GB" smtClean="0"/>
              <a:t>05/09/2024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B864A95-5CC4-4F59-B35C-C9164C7C7EC8}" type="slidenum">
              <a:rPr lang="en-GB" smtClean="0"/>
              <a:t>‹#›</a:t>
            </a:fld>
            <a:endParaRPr lang="en-GB"/>
          </a:p>
        </p:txBody>
      </p:sp>
    </p:spTree>
    <p:extLst>
      <p:ext uri="{BB962C8B-B14F-4D97-AF65-F5344CB8AC3E}">
        <p14:creationId xmlns:p14="http://schemas.microsoft.com/office/powerpoint/2010/main" val="26177103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D595B15-F1CF-458A-AF25-09475E53A745}" type="datetimeFigureOut">
              <a:rPr lang="en-GB" smtClean="0"/>
              <a:t>05/09/2024</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B864A95-5CC4-4F59-B35C-C9164C7C7EC8}" type="slidenum">
              <a:rPr lang="en-GB" smtClean="0"/>
              <a:t>‹#›</a:t>
            </a:fld>
            <a:endParaRPr lang="en-GB"/>
          </a:p>
        </p:txBody>
      </p:sp>
    </p:spTree>
    <p:extLst>
      <p:ext uri="{BB962C8B-B14F-4D97-AF65-F5344CB8AC3E}">
        <p14:creationId xmlns:p14="http://schemas.microsoft.com/office/powerpoint/2010/main" val="41965405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3611" y="701457"/>
            <a:ext cx="9144000" cy="1506147"/>
          </a:xfrm>
        </p:spPr>
        <p:txBody>
          <a:bodyPr/>
          <a:lstStyle/>
          <a:p>
            <a:r>
              <a:rPr lang="en-GB" b="1" dirty="0" smtClean="0"/>
              <a:t>Welcome to Bearcat Class </a:t>
            </a:r>
            <a:br>
              <a:rPr lang="en-GB" b="1" dirty="0" smtClean="0"/>
            </a:br>
            <a:r>
              <a:rPr lang="en-GB" sz="3200" b="1" dirty="0" smtClean="0"/>
              <a:t>(aka Binturongs!)</a:t>
            </a:r>
            <a:endParaRPr lang="en-GB" sz="3200" b="1" dirty="0"/>
          </a:p>
        </p:txBody>
      </p:sp>
      <p:sp>
        <p:nvSpPr>
          <p:cNvPr id="3" name="Subtitle 2"/>
          <p:cNvSpPr>
            <a:spLocks noGrp="1"/>
          </p:cNvSpPr>
          <p:nvPr>
            <p:ph type="subTitle" idx="1"/>
          </p:nvPr>
        </p:nvSpPr>
        <p:spPr>
          <a:xfrm>
            <a:off x="5900058" y="7965033"/>
            <a:ext cx="7688029" cy="1296751"/>
          </a:xfrm>
        </p:spPr>
        <p:txBody>
          <a:bodyPr/>
          <a:lstStyle/>
          <a:p>
            <a:endParaRPr lang="en-GB" dirty="0"/>
          </a:p>
        </p:txBody>
      </p:sp>
      <p:sp>
        <p:nvSpPr>
          <p:cNvPr id="4" name="TextBox 3"/>
          <p:cNvSpPr txBox="1"/>
          <p:nvPr/>
        </p:nvSpPr>
        <p:spPr>
          <a:xfrm>
            <a:off x="638829" y="2868063"/>
            <a:ext cx="6911410" cy="2677656"/>
          </a:xfrm>
          <a:prstGeom prst="rect">
            <a:avLst/>
          </a:prstGeom>
          <a:noFill/>
        </p:spPr>
        <p:txBody>
          <a:bodyPr wrap="square" rtlCol="0">
            <a:spAutoFit/>
          </a:bodyPr>
          <a:lstStyle/>
          <a:p>
            <a:r>
              <a:rPr lang="en-GB" sz="2800" b="1" dirty="0" smtClean="0"/>
              <a:t>The Class teachers are Mrs Daisy Broomfield on Monday, Tuesday and Friday, </a:t>
            </a:r>
          </a:p>
          <a:p>
            <a:r>
              <a:rPr lang="en-GB" sz="2800" b="1" dirty="0" smtClean="0"/>
              <a:t>and Mrs Gemma </a:t>
            </a:r>
            <a:r>
              <a:rPr lang="en-GB" sz="2800" b="1" dirty="0" err="1" smtClean="0"/>
              <a:t>Banfield</a:t>
            </a:r>
            <a:r>
              <a:rPr lang="en-GB" sz="2800" b="1" dirty="0" smtClean="0"/>
              <a:t> on Wednesday and Thursday.</a:t>
            </a:r>
          </a:p>
          <a:p>
            <a:r>
              <a:rPr lang="en-GB" sz="2800" b="1" dirty="0" smtClean="0"/>
              <a:t>Our Teaching Assistants are Mrs Vickers, Mrs Bond and Mrs Burns.</a:t>
            </a:r>
            <a:endParaRPr lang="en-GB" sz="2800" b="1" dirty="0"/>
          </a:p>
        </p:txBody>
      </p:sp>
      <p:pic>
        <p:nvPicPr>
          <p:cNvPr id="1026" name="Picture 2" descr="eddystone lighthouse - Picture of Mullion, Cornwall - Tripadviso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863212" y="6332277"/>
            <a:ext cx="2037923" cy="1526590"/>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2" descr="Binturong | Ireland's Only Theme Park &amp; Zo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909186" y="2103976"/>
            <a:ext cx="3389291" cy="25419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315879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36727" y="2378332"/>
            <a:ext cx="10218438" cy="1323439"/>
          </a:xfrm>
          <a:prstGeom prst="rect">
            <a:avLst/>
          </a:prstGeom>
        </p:spPr>
        <p:txBody>
          <a:bodyPr wrap="none">
            <a:spAutoFit/>
          </a:bodyPr>
          <a:lstStyle/>
          <a:p>
            <a:r>
              <a:rPr lang="en-GB" sz="8000" dirty="0" smtClean="0"/>
              <a:t>Have I missed anything?</a:t>
            </a:r>
            <a:endParaRPr lang="en-GB" sz="8000" dirty="0"/>
          </a:p>
        </p:txBody>
      </p:sp>
    </p:spTree>
    <p:extLst>
      <p:ext uri="{BB962C8B-B14F-4D97-AF65-F5344CB8AC3E}">
        <p14:creationId xmlns:p14="http://schemas.microsoft.com/office/powerpoint/2010/main" val="25978164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604648" y="306264"/>
            <a:ext cx="9244862" cy="1877437"/>
          </a:xfrm>
          <a:prstGeom prst="rect">
            <a:avLst/>
          </a:prstGeom>
          <a:noFill/>
        </p:spPr>
        <p:txBody>
          <a:bodyPr wrap="square" rtlCol="0">
            <a:spAutoFit/>
          </a:bodyPr>
          <a:lstStyle/>
          <a:p>
            <a:r>
              <a:rPr lang="en-GB" sz="8000" dirty="0" smtClean="0"/>
              <a:t>Our Curriculum</a:t>
            </a:r>
          </a:p>
          <a:p>
            <a:endParaRPr lang="en-GB" dirty="0"/>
          </a:p>
          <a:p>
            <a:endParaRPr lang="en-GB" dirty="0" smtClean="0"/>
          </a:p>
        </p:txBody>
      </p:sp>
      <p:sp>
        <p:nvSpPr>
          <p:cNvPr id="4" name="TextBox 3"/>
          <p:cNvSpPr txBox="1"/>
          <p:nvPr/>
        </p:nvSpPr>
        <p:spPr>
          <a:xfrm>
            <a:off x="494675" y="1908131"/>
            <a:ext cx="11482465" cy="3046988"/>
          </a:xfrm>
          <a:prstGeom prst="rect">
            <a:avLst/>
          </a:prstGeom>
          <a:solidFill>
            <a:schemeClr val="tx2">
              <a:lumMod val="20000"/>
              <a:lumOff val="80000"/>
            </a:schemeClr>
          </a:solidFill>
        </p:spPr>
        <p:txBody>
          <a:bodyPr wrap="square" rtlCol="0">
            <a:spAutoFit/>
          </a:bodyPr>
          <a:lstStyle/>
          <a:p>
            <a:r>
              <a:rPr lang="en-GB" sz="3200" dirty="0"/>
              <a:t>To find out about our learning please look on our class page on the school website. The curriculum map is on there to show all that we will be covering this Autumn alone!</a:t>
            </a:r>
          </a:p>
          <a:p>
            <a:r>
              <a:rPr lang="en-GB" sz="3200" dirty="0" smtClean="0"/>
              <a:t>We teach Maths and English every day except Fridays; some subjects, such as science, every week; and some like History and Geography in topic blocks.</a:t>
            </a:r>
          </a:p>
        </p:txBody>
      </p:sp>
      <p:sp>
        <p:nvSpPr>
          <p:cNvPr id="5" name="TextBox 4"/>
          <p:cNvSpPr txBox="1"/>
          <p:nvPr/>
        </p:nvSpPr>
        <p:spPr>
          <a:xfrm>
            <a:off x="494675" y="5172340"/>
            <a:ext cx="11192109" cy="954107"/>
          </a:xfrm>
          <a:prstGeom prst="rect">
            <a:avLst/>
          </a:prstGeom>
          <a:noFill/>
        </p:spPr>
        <p:txBody>
          <a:bodyPr wrap="square" rtlCol="0">
            <a:spAutoFit/>
          </a:bodyPr>
          <a:lstStyle/>
          <a:p>
            <a:r>
              <a:rPr lang="en-GB" sz="2800" dirty="0" smtClean="0"/>
              <a:t>Our first topic is a History topic about the nurses Florence Nightingale, Mary </a:t>
            </a:r>
            <a:r>
              <a:rPr lang="en-GB" sz="2800" dirty="0" err="1" smtClean="0"/>
              <a:t>Seacole</a:t>
            </a:r>
            <a:r>
              <a:rPr lang="en-GB" sz="2800" dirty="0" smtClean="0"/>
              <a:t> and Edith Cavell.</a:t>
            </a:r>
            <a:endParaRPr lang="en-GB" sz="2800" dirty="0"/>
          </a:p>
        </p:txBody>
      </p:sp>
    </p:spTree>
    <p:extLst>
      <p:ext uri="{BB962C8B-B14F-4D97-AF65-F5344CB8AC3E}">
        <p14:creationId xmlns:p14="http://schemas.microsoft.com/office/powerpoint/2010/main" val="314506255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30284" y="2025329"/>
            <a:ext cx="10371909" cy="3046988"/>
          </a:xfrm>
          <a:prstGeom prst="rect">
            <a:avLst/>
          </a:prstGeom>
        </p:spPr>
        <p:txBody>
          <a:bodyPr wrap="square">
            <a:spAutoFit/>
          </a:bodyPr>
          <a:lstStyle/>
          <a:p>
            <a:r>
              <a:rPr lang="en-GB" sz="3200" dirty="0" smtClean="0"/>
              <a:t>As you may know, at </a:t>
            </a:r>
            <a:r>
              <a:rPr lang="en-GB" sz="3200" dirty="0" err="1" smtClean="0"/>
              <a:t>Colerne</a:t>
            </a:r>
            <a:r>
              <a:rPr lang="en-GB" sz="3200" dirty="0" smtClean="0"/>
              <a:t> we don’t set homework as such. </a:t>
            </a:r>
          </a:p>
          <a:p>
            <a:r>
              <a:rPr lang="en-GB" sz="3200" dirty="0" smtClean="0"/>
              <a:t>Home </a:t>
            </a:r>
            <a:r>
              <a:rPr lang="en-GB" sz="3200" dirty="0"/>
              <a:t>learning is to read </a:t>
            </a:r>
            <a:r>
              <a:rPr lang="en-GB" sz="3200" dirty="0" smtClean="0"/>
              <a:t>their reading books, on </a:t>
            </a:r>
            <a:r>
              <a:rPr lang="en-GB" sz="3200" dirty="0"/>
              <a:t>a daily </a:t>
            </a:r>
            <a:r>
              <a:rPr lang="en-GB" sz="3200" dirty="0" smtClean="0"/>
              <a:t>basis if possible. Later in the year we will send home spelling lists and we may ask for support practising number bonds or times tables too so the children can earn their star </a:t>
            </a:r>
          </a:p>
          <a:p>
            <a:r>
              <a:rPr lang="en-GB" sz="3200" dirty="0" smtClean="0"/>
              <a:t>badges.</a:t>
            </a:r>
            <a:endParaRPr lang="en-GB" sz="3200" dirty="0"/>
          </a:p>
        </p:txBody>
      </p:sp>
      <p:sp>
        <p:nvSpPr>
          <p:cNvPr id="4" name="Rectangle 3"/>
          <p:cNvSpPr/>
          <p:nvPr/>
        </p:nvSpPr>
        <p:spPr>
          <a:xfrm>
            <a:off x="2278505" y="598890"/>
            <a:ext cx="7420131" cy="1446550"/>
          </a:xfrm>
          <a:prstGeom prst="rect">
            <a:avLst/>
          </a:prstGeom>
          <a:noFill/>
        </p:spPr>
        <p:txBody>
          <a:bodyPr wrap="square" lIns="91440" tIns="45720" rIns="91440" bIns="45720">
            <a:spAutoFit/>
          </a:bodyPr>
          <a:lstStyle/>
          <a:p>
            <a:pPr algn="ctr"/>
            <a:r>
              <a:rPr lang="en-US" sz="8800" b="1" cap="none" spc="0" dirty="0" smtClean="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rPr>
              <a:t>Home-Learning</a:t>
            </a:r>
            <a:endParaRPr lang="en-US" sz="8800" b="1" cap="none" spc="0" dirty="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endParaRPr>
          </a:p>
        </p:txBody>
      </p:sp>
      <p:pic>
        <p:nvPicPr>
          <p:cNvPr id="5" name="Picture 4"/>
          <p:cNvPicPr>
            <a:picLocks noChangeAspect="1"/>
          </p:cNvPicPr>
          <p:nvPr/>
        </p:nvPicPr>
        <p:blipFill>
          <a:blip r:embed="rId2"/>
          <a:stretch>
            <a:fillRect/>
          </a:stretch>
        </p:blipFill>
        <p:spPr>
          <a:xfrm>
            <a:off x="143032" y="244839"/>
            <a:ext cx="1835670" cy="1878360"/>
          </a:xfrm>
          <a:prstGeom prst="rect">
            <a:avLst/>
          </a:prstGeom>
        </p:spPr>
      </p:pic>
      <p:pic>
        <p:nvPicPr>
          <p:cNvPr id="7" name="Picture 6"/>
          <p:cNvPicPr>
            <a:picLocks noChangeAspect="1"/>
          </p:cNvPicPr>
          <p:nvPr/>
        </p:nvPicPr>
        <p:blipFill>
          <a:blip r:embed="rId3"/>
          <a:stretch>
            <a:fillRect/>
          </a:stretch>
        </p:blipFill>
        <p:spPr>
          <a:xfrm>
            <a:off x="3900840" y="4764614"/>
            <a:ext cx="2650963" cy="1470961"/>
          </a:xfrm>
          <a:prstGeom prst="rect">
            <a:avLst/>
          </a:prstGeom>
        </p:spPr>
      </p:pic>
    </p:spTree>
    <p:extLst>
      <p:ext uri="{BB962C8B-B14F-4D97-AF65-F5344CB8AC3E}">
        <p14:creationId xmlns:p14="http://schemas.microsoft.com/office/powerpoint/2010/main" val="154268574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597419" y="401651"/>
            <a:ext cx="10660192" cy="5078313"/>
          </a:xfrm>
          <a:prstGeom prst="rect">
            <a:avLst/>
          </a:prstGeom>
          <a:ln>
            <a:solidFill>
              <a:schemeClr val="accent1">
                <a:lumMod val="50000"/>
              </a:schemeClr>
            </a:solidFill>
          </a:ln>
        </p:spPr>
        <p:txBody>
          <a:bodyPr wrap="square">
            <a:spAutoFit/>
          </a:bodyPr>
          <a:lstStyle/>
          <a:p>
            <a:r>
              <a:rPr lang="en-GB" sz="3600" b="1" dirty="0" smtClean="0"/>
              <a:t>Reading</a:t>
            </a:r>
            <a:r>
              <a:rPr lang="en-GB" sz="2400" dirty="0" smtClean="0"/>
              <a:t>- your child will read with the teacher as part of a reading group once a week and again with a TA. Initially these books will be linked to their phonics learning and should be entirely decodable. </a:t>
            </a:r>
          </a:p>
          <a:p>
            <a:r>
              <a:rPr lang="en-GB" sz="2400" dirty="0" smtClean="0"/>
              <a:t>We will also read and share books together every day, practising our VIPERS skills. The more you are able to hear your child read at home the better- it really does make a huge difference. At this early stage, building their love of reading is just as important as building their skills, so it’s important it doesn’t become a chore! If they are struggling, it’s fine for you to read along together, to take it in turns to read a page each, or even for you to just read to them and ask them questions about the story. If they have a favourite book, it’s fine to read the same thing over and over again. </a:t>
            </a:r>
            <a:r>
              <a:rPr lang="en-GB" sz="2400" dirty="0"/>
              <a:t>It’s not a race through </a:t>
            </a:r>
            <a:r>
              <a:rPr lang="en-GB" sz="2400" dirty="0" smtClean="0"/>
              <a:t>the </a:t>
            </a:r>
            <a:r>
              <a:rPr lang="en-GB" sz="2400" dirty="0"/>
              <a:t>levels, sometimes spending a bit longer on a level is really important for building confidence and fluency.</a:t>
            </a:r>
          </a:p>
          <a:p>
            <a:endParaRPr lang="en-GB" sz="2400" dirty="0" smtClean="0"/>
          </a:p>
        </p:txBody>
      </p:sp>
      <p:pic>
        <p:nvPicPr>
          <p:cNvPr id="3076" name="Picture 4" descr="Happy Children Cartoon Sitting on the Grass while Reading Books Stock  Vector - Illustration of early, book: 50763600"/>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657461" y="5471610"/>
            <a:ext cx="2202606" cy="127439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229777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5211463" y="3244334"/>
            <a:ext cx="184731" cy="369332"/>
          </a:xfrm>
          <a:prstGeom prst="rect">
            <a:avLst/>
          </a:prstGeom>
        </p:spPr>
        <p:txBody>
          <a:bodyPr wrap="none">
            <a:spAutoFit/>
          </a:bodyPr>
          <a:lstStyle/>
          <a:p>
            <a:endParaRPr lang="en-GB" dirty="0"/>
          </a:p>
        </p:txBody>
      </p:sp>
      <p:sp>
        <p:nvSpPr>
          <p:cNvPr id="6" name="Rectangle 5"/>
          <p:cNvSpPr/>
          <p:nvPr/>
        </p:nvSpPr>
        <p:spPr>
          <a:xfrm>
            <a:off x="313508" y="1628623"/>
            <a:ext cx="11403874" cy="5478423"/>
          </a:xfrm>
          <a:prstGeom prst="rect">
            <a:avLst/>
          </a:prstGeom>
        </p:spPr>
        <p:txBody>
          <a:bodyPr wrap="square">
            <a:spAutoFit/>
          </a:bodyPr>
          <a:lstStyle/>
          <a:p>
            <a:pPr algn="ctr"/>
            <a:endParaRPr lang="en-GB" sz="3200" dirty="0" smtClean="0"/>
          </a:p>
          <a:p>
            <a:pPr algn="ctr"/>
            <a:endParaRPr lang="en-GB" sz="1000" dirty="0" smtClean="0"/>
          </a:p>
          <a:p>
            <a:pPr algn="ctr"/>
            <a:endParaRPr lang="en-GB" sz="1000" dirty="0"/>
          </a:p>
          <a:p>
            <a:pPr algn="ctr"/>
            <a:endParaRPr lang="en-GB" sz="1000" dirty="0" smtClean="0"/>
          </a:p>
          <a:p>
            <a:pPr algn="ctr"/>
            <a:r>
              <a:rPr lang="en-GB" sz="3200" dirty="0" smtClean="0"/>
              <a:t>Up until Christmas we are focusing on our phonics skills with a daily half-hour session in school. After that, most year 2 children will move on to Spelling Shed and will then bring home spelling lists to learn, and these will be on the class website too. They may have a common spelling pattern or they may be the common exception words- words we use a lot that don’t sound out easily. If you can find a good moment in the day to practise these, again it really helps!</a:t>
            </a:r>
          </a:p>
          <a:p>
            <a:pPr algn="ctr"/>
            <a:endParaRPr lang="en-GB" sz="3200" dirty="0" smtClean="0"/>
          </a:p>
        </p:txBody>
      </p:sp>
      <p:pic>
        <p:nvPicPr>
          <p:cNvPr id="2" name="Picture 1"/>
          <p:cNvPicPr>
            <a:picLocks noChangeAspect="1"/>
          </p:cNvPicPr>
          <p:nvPr/>
        </p:nvPicPr>
        <p:blipFill>
          <a:blip r:embed="rId2"/>
          <a:stretch>
            <a:fillRect/>
          </a:stretch>
        </p:blipFill>
        <p:spPr>
          <a:xfrm>
            <a:off x="4263315" y="138008"/>
            <a:ext cx="3014308" cy="2413417"/>
          </a:xfrm>
          <a:prstGeom prst="rect">
            <a:avLst/>
          </a:prstGeom>
        </p:spPr>
      </p:pic>
    </p:spTree>
    <p:extLst>
      <p:ext uri="{BB962C8B-B14F-4D97-AF65-F5344CB8AC3E}">
        <p14:creationId xmlns:p14="http://schemas.microsoft.com/office/powerpoint/2010/main" val="25562532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77098" y="2492091"/>
            <a:ext cx="11782697" cy="3985706"/>
          </a:xfrm>
          <a:prstGeom prst="rect">
            <a:avLst/>
          </a:prstGeom>
        </p:spPr>
        <p:txBody>
          <a:bodyPr wrap="square">
            <a:spAutoFit/>
          </a:bodyPr>
          <a:lstStyle/>
          <a:p>
            <a:r>
              <a:rPr lang="en-GB" sz="3600" dirty="0"/>
              <a:t>PE will take place on </a:t>
            </a:r>
            <a:r>
              <a:rPr lang="en-GB" sz="3600" dirty="0" smtClean="0"/>
              <a:t>Mondays and </a:t>
            </a:r>
            <a:r>
              <a:rPr lang="en-GB" sz="3600" dirty="0" smtClean="0"/>
              <a:t>Tuesdays</a:t>
            </a:r>
            <a:r>
              <a:rPr lang="en-GB" sz="3600" dirty="0" smtClean="0"/>
              <a:t>. </a:t>
            </a:r>
          </a:p>
          <a:p>
            <a:r>
              <a:rPr lang="en-GB" sz="3600" dirty="0" smtClean="0"/>
              <a:t>On </a:t>
            </a:r>
            <a:r>
              <a:rPr lang="en-GB" sz="3600" dirty="0"/>
              <a:t>these days </a:t>
            </a:r>
            <a:r>
              <a:rPr lang="en-GB" sz="3600" dirty="0" smtClean="0"/>
              <a:t>the children come </a:t>
            </a:r>
            <a:r>
              <a:rPr lang="en-GB" sz="3600" dirty="0"/>
              <a:t>into school wearing </a:t>
            </a:r>
            <a:r>
              <a:rPr lang="en-GB" sz="3600" dirty="0" smtClean="0"/>
              <a:t>their </a:t>
            </a:r>
            <a:r>
              <a:rPr lang="en-GB" sz="3600" dirty="0"/>
              <a:t>PE kit </a:t>
            </a:r>
            <a:r>
              <a:rPr lang="en-GB" sz="3600" dirty="0" smtClean="0"/>
              <a:t>which is a  </a:t>
            </a:r>
            <a:r>
              <a:rPr lang="en-GB" sz="3600" dirty="0" smtClean="0"/>
              <a:t>house-colour </a:t>
            </a:r>
            <a:r>
              <a:rPr lang="en-GB" sz="3600" dirty="0"/>
              <a:t>top, black shorts/jogging bottoms and trainers</a:t>
            </a:r>
            <a:r>
              <a:rPr lang="en-GB" sz="3600" dirty="0" smtClean="0"/>
              <a:t>.</a:t>
            </a:r>
          </a:p>
          <a:p>
            <a:endParaRPr lang="en-GB" sz="100" dirty="0"/>
          </a:p>
          <a:p>
            <a:r>
              <a:rPr lang="en-GB" sz="3600" dirty="0" smtClean="0"/>
              <a:t>Our </a:t>
            </a:r>
            <a:r>
              <a:rPr lang="en-GB" sz="3600" dirty="0"/>
              <a:t>sports coach, </a:t>
            </a:r>
            <a:r>
              <a:rPr lang="en-GB" sz="3600" dirty="0" smtClean="0"/>
              <a:t>Mr J, </a:t>
            </a:r>
            <a:r>
              <a:rPr lang="en-GB" sz="3600" dirty="0"/>
              <a:t>teaches the </a:t>
            </a:r>
            <a:r>
              <a:rPr lang="en-GB" sz="3600" dirty="0" smtClean="0"/>
              <a:t>Monday morning </a:t>
            </a:r>
            <a:r>
              <a:rPr lang="en-GB" sz="3600" dirty="0" smtClean="0"/>
              <a:t>session</a:t>
            </a:r>
            <a:r>
              <a:rPr lang="en-GB" sz="2800" dirty="0" smtClean="0"/>
              <a:t>, </a:t>
            </a:r>
            <a:r>
              <a:rPr lang="en-GB" sz="3600" dirty="0" smtClean="0"/>
              <a:t>and this term we will have cricket coaching on a Tuesday morning.</a:t>
            </a:r>
            <a:endParaRPr lang="en-GB" sz="3600" dirty="0"/>
          </a:p>
        </p:txBody>
      </p:sp>
      <p:pic>
        <p:nvPicPr>
          <p:cNvPr id="2" name="Picture 1"/>
          <p:cNvPicPr>
            <a:picLocks noChangeAspect="1"/>
          </p:cNvPicPr>
          <p:nvPr/>
        </p:nvPicPr>
        <p:blipFill>
          <a:blip r:embed="rId2"/>
          <a:stretch>
            <a:fillRect/>
          </a:stretch>
        </p:blipFill>
        <p:spPr>
          <a:xfrm>
            <a:off x="4807158" y="241014"/>
            <a:ext cx="2247900" cy="2028825"/>
          </a:xfrm>
          <a:prstGeom prst="rect">
            <a:avLst/>
          </a:prstGeom>
        </p:spPr>
      </p:pic>
    </p:spTree>
    <p:extLst>
      <p:ext uri="{BB962C8B-B14F-4D97-AF65-F5344CB8AC3E}">
        <p14:creationId xmlns:p14="http://schemas.microsoft.com/office/powerpoint/2010/main" val="12669884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478070" y="2931090"/>
            <a:ext cx="9106422" cy="3231654"/>
          </a:xfrm>
          <a:prstGeom prst="rect">
            <a:avLst/>
          </a:prstGeom>
          <a:noFill/>
        </p:spPr>
        <p:txBody>
          <a:bodyPr wrap="square" rtlCol="0">
            <a:spAutoFit/>
          </a:bodyPr>
          <a:lstStyle/>
          <a:p>
            <a:r>
              <a:rPr lang="en-GB" sz="3600" dirty="0" smtClean="0"/>
              <a:t>Snack</a:t>
            </a:r>
            <a:r>
              <a:rPr lang="en-GB" sz="2800" dirty="0" smtClean="0"/>
              <a:t>: The children are given a healthy snack at morning break each day- usually a piece of fruit or a carrot. We encourage them to give it a try if they’re not sure, but they don’t have to have one if they’d rather not.</a:t>
            </a:r>
          </a:p>
          <a:p>
            <a:r>
              <a:rPr lang="en-GB" sz="2800" dirty="0" smtClean="0"/>
              <a:t>If you think your child is unlikely to want the school snack but might get hungry they can bring something from home but it does need to be healthy- no crisps/chocolate </a:t>
            </a:r>
            <a:r>
              <a:rPr lang="en-GB" sz="2800" dirty="0" err="1" smtClean="0"/>
              <a:t>etc</a:t>
            </a:r>
            <a:r>
              <a:rPr lang="en-GB" sz="2800" dirty="0" smtClean="0"/>
              <a:t>!</a:t>
            </a:r>
          </a:p>
        </p:txBody>
      </p:sp>
      <p:sp>
        <p:nvSpPr>
          <p:cNvPr id="3" name="AutoShape 2" descr="Fruit and veg | www.ase.org.uk"/>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 name="AutoShape 4" descr="Fruit Vegetable Clip Art Free Clipart Vegetables Feebase - Clipart Of Fruit  Transparent PNG - 600x522 - Free Download on NicePNG"/>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5" name="AutoShape 6" descr="Fruit Vegetable Clip Art Free Clipart Vegetables Feebase - Clipart Of Fruit  Transparent PNG - 600x522 - Free Download on NicePNG"/>
          <p:cNvSpPr>
            <a:spLocks noChangeAspect="1" noChangeArrowheads="1"/>
          </p:cNvSpPr>
          <p:nvPr/>
        </p:nvSpPr>
        <p:spPr bwMode="auto">
          <a:xfrm>
            <a:off x="460375" y="160337"/>
            <a:ext cx="1844414" cy="184442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6" name="AutoShape 8" descr="Fruit Vegetable Clip Art Free Clipart Vegetables Feebase - Clipart Of Fruit  Transparent PNG - 600x522 - Free Download on NicePNG"/>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pic>
        <p:nvPicPr>
          <p:cNvPr id="4108" name="Picture 12" descr="Fruit Vegetable Clip Art Free Clipart Vegetables Feebase - Clipart Of Fruit  Transparent PNG - 600x522 - Free Download on Nice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88331" y="160337"/>
            <a:ext cx="3514551" cy="258019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732647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538618" y="671691"/>
            <a:ext cx="9319365" cy="6186309"/>
          </a:xfrm>
          <a:prstGeom prst="rect">
            <a:avLst/>
          </a:prstGeom>
          <a:noFill/>
        </p:spPr>
        <p:txBody>
          <a:bodyPr wrap="square" rtlCol="0">
            <a:spAutoFit/>
          </a:bodyPr>
          <a:lstStyle/>
          <a:p>
            <a:r>
              <a:rPr lang="en-GB" sz="3200" dirty="0" smtClean="0"/>
              <a:t>Our school ethos is based on the Bible quote </a:t>
            </a:r>
          </a:p>
          <a:p>
            <a:r>
              <a:rPr lang="en-GB" sz="4400" dirty="0" smtClean="0"/>
              <a:t>“Be a light for all to see!”</a:t>
            </a:r>
          </a:p>
          <a:p>
            <a:r>
              <a:rPr lang="en-GB" sz="3200" dirty="0" smtClean="0"/>
              <a:t>On Fridays we will award a </a:t>
            </a:r>
            <a:r>
              <a:rPr lang="en-GB" sz="3200" dirty="0"/>
              <a:t>L</a:t>
            </a:r>
            <a:r>
              <a:rPr lang="en-GB" sz="3200" dirty="0" smtClean="0"/>
              <a:t>ight of the Week </a:t>
            </a:r>
          </a:p>
          <a:p>
            <a:r>
              <a:rPr lang="en-GB" sz="3200" dirty="0" smtClean="0"/>
              <a:t>certificate to a child who has demonstrated one of our Light skills by being a -</a:t>
            </a:r>
          </a:p>
          <a:p>
            <a:r>
              <a:rPr lang="en-GB" sz="3200" dirty="0" smtClean="0"/>
              <a:t>Welcoming Light,</a:t>
            </a:r>
          </a:p>
          <a:p>
            <a:r>
              <a:rPr lang="en-GB" sz="3200" dirty="0" smtClean="0"/>
              <a:t>Shining Light,</a:t>
            </a:r>
          </a:p>
          <a:p>
            <a:r>
              <a:rPr lang="en-GB" sz="3200" dirty="0" smtClean="0"/>
              <a:t>Guiding Light,</a:t>
            </a:r>
          </a:p>
          <a:p>
            <a:r>
              <a:rPr lang="en-GB" sz="3200" dirty="0"/>
              <a:t>o</a:t>
            </a:r>
            <a:r>
              <a:rPr lang="en-GB" sz="3200" dirty="0" smtClean="0"/>
              <a:t>r Leading Light</a:t>
            </a:r>
          </a:p>
          <a:p>
            <a:r>
              <a:rPr lang="en-GB" sz="3200" dirty="0" smtClean="0"/>
              <a:t>They will also bring home our bearcat mascot which they keep for a week and return to school the following Friday.</a:t>
            </a:r>
            <a:endParaRPr lang="en-GB" sz="3200" dirty="0"/>
          </a:p>
        </p:txBody>
      </p:sp>
      <p:pic>
        <p:nvPicPr>
          <p:cNvPr id="2050" name="Picture 2" descr="What is a lighthouse? | Macmillan Dictionary Blo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762798" y="0"/>
            <a:ext cx="3367817" cy="224633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770124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800100" y="3260636"/>
            <a:ext cx="10655300" cy="3046988"/>
          </a:xfrm>
          <a:prstGeom prst="rect">
            <a:avLst/>
          </a:prstGeom>
        </p:spPr>
        <p:txBody>
          <a:bodyPr wrap="square">
            <a:spAutoFit/>
          </a:bodyPr>
          <a:lstStyle/>
          <a:p>
            <a:r>
              <a:rPr lang="en-GB" sz="2400" b="1" dirty="0" smtClean="0"/>
              <a:t>If you need to get in touch with us the best way is through Seesaw.</a:t>
            </a:r>
          </a:p>
          <a:p>
            <a:endParaRPr lang="en-GB" sz="2400" b="1" dirty="0"/>
          </a:p>
          <a:p>
            <a:r>
              <a:rPr lang="en-GB" sz="2400" b="1" dirty="0" smtClean="0"/>
              <a:t>We will check it regularly and will try to reply the same day, either at lunchtime or after school.</a:t>
            </a:r>
          </a:p>
          <a:p>
            <a:r>
              <a:rPr lang="en-GB" sz="2400" b="1" dirty="0" smtClean="0"/>
              <a:t>It does get confusing with job shares but if you can try to send the message to the teacher who is working that day </a:t>
            </a:r>
            <a:r>
              <a:rPr lang="en-GB" sz="2400" b="1" dirty="0"/>
              <a:t>(or to both of us if appropriate) it </a:t>
            </a:r>
            <a:r>
              <a:rPr lang="en-GB" sz="2400" b="1" dirty="0" smtClean="0"/>
              <a:t>really helps!</a:t>
            </a:r>
          </a:p>
          <a:p>
            <a:r>
              <a:rPr lang="en-GB" sz="2400" b="1" dirty="0" smtClean="0"/>
              <a:t>We will also use Seesaw to post messages and share the children’s work. The children can also use it to share a piece of work that they are proud of with you.  </a:t>
            </a:r>
            <a:endParaRPr lang="en-GB" sz="2400" b="1" dirty="0"/>
          </a:p>
        </p:txBody>
      </p:sp>
      <p:pic>
        <p:nvPicPr>
          <p:cNvPr id="1026" name="Picture 2" descr="Seesaw Expectations British School of Beijing, Shunyi"/>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40099" y="474583"/>
            <a:ext cx="5019675" cy="263533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8906828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668</TotalTime>
  <Words>807</Words>
  <Application>Microsoft Office PowerPoint</Application>
  <PresentationFormat>Widescreen</PresentationFormat>
  <Paragraphs>40</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Calibri Light</vt:lpstr>
      <vt:lpstr>Office Theme</vt:lpstr>
      <vt:lpstr>Welcome to Bearcat Class  (aka Binturongs!)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Colerne CofE Primary School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 to Thunberg Class</dc:title>
  <dc:creator>Vickie Thomas</dc:creator>
  <cp:lastModifiedBy>Daisy Broomfield</cp:lastModifiedBy>
  <cp:revision>59</cp:revision>
  <dcterms:created xsi:type="dcterms:W3CDTF">2021-09-08T06:30:17Z</dcterms:created>
  <dcterms:modified xsi:type="dcterms:W3CDTF">2024-09-05T10:46:45Z</dcterms:modified>
</cp:coreProperties>
</file>